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78" r:id="rId5"/>
    <p:sldId id="258" r:id="rId6"/>
    <p:sldId id="279" r:id="rId7"/>
    <p:sldId id="260" r:id="rId8"/>
    <p:sldId id="263" r:id="rId9"/>
    <p:sldId id="272" r:id="rId10"/>
    <p:sldId id="280" r:id="rId11"/>
    <p:sldId id="282" r:id="rId12"/>
    <p:sldId id="264" r:id="rId13"/>
    <p:sldId id="268" r:id="rId14"/>
    <p:sldId id="269" r:id="rId15"/>
    <p:sldId id="270" r:id="rId16"/>
    <p:sldId id="273" r:id="rId17"/>
    <p:sldId id="285" r:id="rId18"/>
    <p:sldId id="287" r:id="rId19"/>
    <p:sldId id="274" r:id="rId20"/>
    <p:sldId id="284" r:id="rId21"/>
    <p:sldId id="283" r:id="rId22"/>
    <p:sldId id="288" r:id="rId23"/>
    <p:sldId id="275" r:id="rId24"/>
    <p:sldId id="289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osis" pitchFamily="2" charset="-18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22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e2d8b641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e2d8b641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e2d8b641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e2d8b641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e2d8b641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e2d8b641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e2d8b641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e2d8b641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e2d8b641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e2d8b641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e7224940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e7224940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e7224940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e7224940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863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e7224940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e7224940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713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8cbe2b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8cbe2b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Vylepšení oproti TSH 100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výšky o 35mm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hmotnosti o cca 20kg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zdvihu až na 90mm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přítlačné síly stavěcího táhla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přítlačné síly zámku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Typizované lineární vedení stavěcího táhla i kontrolních táhel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Hydraulický agregát (750 V DC, 3x400 V AC, 230 V AC, 24 V DC) reverzační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Jednočinné plunžry místo hydraulického válce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ruční manipulaci jsou plunžry zasunuté, tzn. že se nepřetahuje olej z jednoho do druhého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Manometry nahrazeny přípojkami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minimess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přístupném místě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Přívod oleje do plunžrů trubkami (bez hadic)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Přístup k přítlačným pružinám bez nutnosti demontáže závor a lišty se snímači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počtu přítlačných pružin (2 versus 4)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Optická kontrola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rozřezné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pružiny v tělese zámku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Možnost instalace do stávajících zemních skříní TSH100 (bez odpojovače a konektorů) s pomocí příslušného jednoduchého adaptéru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1915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8cbe2b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8cbe2b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e72249408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e72249408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8cbe2b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8cbe2b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78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e2d8b641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e2d8b641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e2d8b641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e2d8b641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e2d8b641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e2d8b641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31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e2d8b64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e2d8b64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e2d8b641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e2d8b641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e2d8b641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e2d8b641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4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878100"/>
            <a:ext cx="6762000" cy="33873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41325" y="878100"/>
            <a:ext cx="5820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41400" y="2154900"/>
            <a:ext cx="5820600" cy="11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941325" y="3333000"/>
            <a:ext cx="40596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t="406" b="416"/>
          <a:stretch/>
        </p:blipFill>
        <p:spPr>
          <a:xfrm>
            <a:off x="5494100" y="3687575"/>
            <a:ext cx="1156400" cy="4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612300"/>
            <a:ext cx="6762000" cy="391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68425" y="612300"/>
            <a:ext cx="5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68300" y="1185000"/>
            <a:ext cx="5782200" cy="3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612300"/>
            <a:ext cx="4776900" cy="391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4776900" y="0"/>
            <a:ext cx="4367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68425" y="612300"/>
            <a:ext cx="3784500" cy="6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68300" y="1219800"/>
            <a:ext cx="3784500" cy="3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8" name="Obrázek 7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A2043953-BE2D-4257-9132-FCE3ACB0B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13415"/>
            <a:ext cx="390938" cy="2932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0E50930-16B6-4BFE-9537-1E6D894AD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31" y="4713415"/>
            <a:ext cx="390938" cy="2932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 t="7817" b="7851"/>
          <a:stretch/>
        </p:blipFill>
        <p:spPr>
          <a:xfrm>
            <a:off x="-3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osis"/>
              <a:buChar char="●"/>
              <a:defRPr sz="18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○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■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●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○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■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●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○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osis"/>
              <a:buChar char="■"/>
              <a:defRPr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0" y="0"/>
            <a:ext cx="352500" cy="5143500"/>
          </a:xfrm>
          <a:prstGeom prst="rect">
            <a:avLst/>
          </a:prstGeom>
          <a:solidFill>
            <a:srgbClr val="0F593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022A863-2A94-4808-B154-9AC53521A7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47034"/>
            <a:ext cx="390938" cy="29320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1661700" y="1294950"/>
            <a:ext cx="5820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Řídící systémy 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991302" y="3263844"/>
            <a:ext cx="40596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F856098A-7588-4D47-A916-49B4D85E296D}"/>
              </a:ext>
            </a:extLst>
          </p:cNvPr>
          <p:cNvSpPr/>
          <p:nvPr/>
        </p:nvSpPr>
        <p:spPr>
          <a:xfrm>
            <a:off x="349250" y="0"/>
            <a:ext cx="8794750" cy="5143500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2BF7E9-BF67-46D5-BC0A-96E9471A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 pod jednou střechou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1DAF24A-459A-40D0-B7E9-5DA14E69D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00" y="1699350"/>
            <a:ext cx="5782200" cy="3346200"/>
          </a:xfrm>
        </p:spPr>
        <p:txBody>
          <a:bodyPr/>
          <a:lstStyle/>
          <a:p>
            <a:r>
              <a:rPr lang="en-US" dirty="0"/>
              <a:t>Design</a:t>
            </a:r>
          </a:p>
          <a:p>
            <a:r>
              <a:rPr lang="cs-CZ" dirty="0"/>
              <a:t>Výroba</a:t>
            </a:r>
            <a:r>
              <a:rPr lang="en-US" dirty="0"/>
              <a:t> / </a:t>
            </a:r>
            <a:r>
              <a:rPr lang="cs-CZ" dirty="0"/>
              <a:t>Montáž</a:t>
            </a:r>
            <a:endParaRPr lang="en-US" dirty="0"/>
          </a:p>
          <a:p>
            <a:r>
              <a:rPr lang="cs-CZ" dirty="0"/>
              <a:t>Testování</a:t>
            </a:r>
          </a:p>
          <a:p>
            <a:r>
              <a:rPr lang="cs-CZ" dirty="0"/>
              <a:t>Oddělení logistiky/sklad</a:t>
            </a:r>
            <a:endParaRPr lang="en-US" dirty="0"/>
          </a:p>
        </p:txBody>
      </p:sp>
      <p:pic>
        <p:nvPicPr>
          <p:cNvPr id="16" name="Obrázek 15" descr="Obsah obrázku interiér&#10;&#10;Popis byl vytvořen automaticky">
            <a:extLst>
              <a:ext uri="{FF2B5EF4-FFF2-40B4-BE49-F238E27FC236}">
                <a16:creationId xmlns:a16="http://schemas.microsoft.com/office/drawing/2014/main" id="{FB03C010-6CB5-4584-8907-49150C5F7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84"/>
          <a:stretch/>
        </p:blipFill>
        <p:spPr>
          <a:xfrm>
            <a:off x="3274183" y="9536"/>
            <a:ext cx="3789557" cy="235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ext, patro, interiér, kuchyně&#10;&#10;Popis byl vytvořen automaticky">
            <a:extLst>
              <a:ext uri="{FF2B5EF4-FFF2-40B4-BE49-F238E27FC236}">
                <a16:creationId xmlns:a16="http://schemas.microsoft.com/office/drawing/2014/main" id="{B8AD63B9-95B4-4E30-AE1D-C0AEE0A9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014" y="3067499"/>
            <a:ext cx="6608514" cy="212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 descr="Obsah obrázku text, interiér, otevřít, otevřeno&#10;&#10;Popis byl vytvořen automaticky">
            <a:extLst>
              <a:ext uri="{FF2B5EF4-FFF2-40B4-BE49-F238E27FC236}">
                <a16:creationId xmlns:a16="http://schemas.microsoft.com/office/drawing/2014/main" id="{69497E39-E1AA-4C8F-94B1-2EB757CD4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336" y="1297898"/>
            <a:ext cx="2918664" cy="389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26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7DF0EBD4-208A-4EDC-B294-5AAC9F110041}"/>
              </a:ext>
            </a:extLst>
          </p:cNvPr>
          <p:cNvSpPr/>
          <p:nvPr/>
        </p:nvSpPr>
        <p:spPr>
          <a:xfrm>
            <a:off x="349250" y="0"/>
            <a:ext cx="8794750" cy="5143500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0FADE4-AFF9-481F-93DA-EF0A435F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Zkušebna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1DC9C6-C83A-461A-BF12-5C27BD61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1" y="1342575"/>
            <a:ext cx="5067899" cy="380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FFBF13F-C280-4378-BD34-892FBAD8F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27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6C4505A-10C3-49EF-A5D2-7118E08A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37" t="-2947" r="-6211" b="-5899"/>
          <a:stretch/>
        </p:blipFill>
        <p:spPr>
          <a:xfrm>
            <a:off x="-134864" y="-101928"/>
            <a:ext cx="8790225" cy="5526848"/>
          </a:xfrm>
          <a:prstGeom prst="rect">
            <a:avLst/>
          </a:prstGeom>
        </p:spPr>
      </p:pic>
      <p:sp>
        <p:nvSpPr>
          <p:cNvPr id="126" name="Google Shape;126;p22"/>
          <p:cNvSpPr txBox="1">
            <a:spLocks noGrp="1"/>
          </p:cNvSpPr>
          <p:nvPr>
            <p:ph type="title" idx="4294967295"/>
          </p:nvPr>
        </p:nvSpPr>
        <p:spPr>
          <a:xfrm>
            <a:off x="114815" y="178327"/>
            <a:ext cx="4057245" cy="606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>
                <a:solidFill>
                  <a:schemeClr val="bg1"/>
                </a:solidFill>
              </a:rPr>
              <a:t>Signaling</a:t>
            </a:r>
            <a:r>
              <a:rPr lang="cs-CZ" dirty="0">
                <a:solidFill>
                  <a:schemeClr val="bg1"/>
                </a:solidFill>
              </a:rPr>
              <a:t> a řízení depa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4294967295"/>
          </p:nvPr>
        </p:nvSpPr>
        <p:spPr>
          <a:xfrm>
            <a:off x="3838575" y="2688131"/>
            <a:ext cx="5248274" cy="331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>
                <a:solidFill>
                  <a:schemeClr val="bg1"/>
                </a:solidFill>
              </a:rPr>
              <a:t>Vizualizace pohybu tramvají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>
                <a:solidFill>
                  <a:schemeClr val="bg1"/>
                </a:solidFill>
              </a:rPr>
              <a:t>Koordinace mezi provozem depa a provozem na linkách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>
                <a:solidFill>
                  <a:schemeClr val="bg1"/>
                </a:solidFill>
              </a:rPr>
              <a:t>Parkovací plán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>
                <a:solidFill>
                  <a:schemeClr val="bg1"/>
                </a:solidFill>
              </a:rPr>
              <a:t>Informace o stavu vozidla </a:t>
            </a:r>
            <a:r>
              <a:rPr lang="en" dirty="0">
                <a:solidFill>
                  <a:schemeClr val="bg1"/>
                </a:solidFill>
              </a:rPr>
              <a:t>(</a:t>
            </a:r>
            <a:r>
              <a:rPr lang="cs-CZ" dirty="0">
                <a:solidFill>
                  <a:schemeClr val="bg1"/>
                </a:solidFill>
              </a:rPr>
              <a:t>celkový stav</a:t>
            </a:r>
            <a:r>
              <a:rPr lang="en" dirty="0">
                <a:solidFill>
                  <a:schemeClr val="bg1"/>
                </a:solidFill>
              </a:rPr>
              <a:t>, disponibilit</a:t>
            </a:r>
            <a:r>
              <a:rPr lang="cs-CZ" dirty="0">
                <a:solidFill>
                  <a:schemeClr val="bg1"/>
                </a:solidFill>
              </a:rPr>
              <a:t>a</a:t>
            </a:r>
            <a:r>
              <a:rPr lang="en" dirty="0">
                <a:solidFill>
                  <a:schemeClr val="bg1"/>
                </a:solidFill>
              </a:rPr>
              <a:t>, </a:t>
            </a:r>
            <a:r>
              <a:rPr lang="cs-CZ" dirty="0">
                <a:solidFill>
                  <a:schemeClr val="bg1"/>
                </a:solidFill>
              </a:rPr>
              <a:t>myčka</a:t>
            </a:r>
            <a:r>
              <a:rPr lang="en" dirty="0">
                <a:solidFill>
                  <a:schemeClr val="bg1"/>
                </a:solidFill>
              </a:rPr>
              <a:t>, </a:t>
            </a:r>
            <a:r>
              <a:rPr lang="cs-CZ" dirty="0">
                <a:solidFill>
                  <a:schemeClr val="bg1"/>
                </a:solidFill>
              </a:rPr>
              <a:t>písek</a:t>
            </a:r>
            <a:r>
              <a:rPr lang="en" dirty="0">
                <a:solidFill>
                  <a:schemeClr val="bg1"/>
                </a:solidFill>
              </a:rPr>
              <a:t>, ...)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>
                <a:solidFill>
                  <a:schemeClr val="bg1"/>
                </a:solidFill>
              </a:rPr>
              <a:t>Koordinace mezi depy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</a:t>
            </a:r>
            <a:r>
              <a:rPr lang="cs-CZ" dirty="0"/>
              <a:t>k</a:t>
            </a:r>
            <a:r>
              <a:rPr lang="en" dirty="0"/>
              <a:t>tro-hydraulic</a:t>
            </a:r>
            <a:r>
              <a:rPr lang="cs-CZ" dirty="0" err="1"/>
              <a:t>ký</a:t>
            </a:r>
            <a:r>
              <a:rPr lang="en" dirty="0"/>
              <a:t> </a:t>
            </a:r>
            <a:r>
              <a:rPr lang="cs-CZ" dirty="0"/>
              <a:t>přestavník </a:t>
            </a:r>
            <a:r>
              <a:rPr lang="en" dirty="0"/>
              <a:t>TSH 100</a:t>
            </a:r>
            <a:endParaRPr dirty="0"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Úroveň bezpečnosti </a:t>
            </a:r>
            <a:r>
              <a:rPr lang="en" dirty="0"/>
              <a:t>SIL3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 možností </a:t>
            </a:r>
            <a:r>
              <a:rPr lang="cs-CZ" dirty="0" err="1"/>
              <a:t>rozřezu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Vodotěsný</a:t>
            </a:r>
            <a:r>
              <a:rPr lang="en" dirty="0"/>
              <a:t> (IP68)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Box z nerezové oceli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Jednoduchá údržba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Plochý</a:t>
            </a:r>
            <a:r>
              <a:rPr lang="en" dirty="0"/>
              <a:t> design (200mm)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l="14341" r="14341"/>
          <a:stretch/>
        </p:blipFill>
        <p:spPr>
          <a:xfrm>
            <a:off x="4644725" y="468937"/>
            <a:ext cx="4499277" cy="4205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</a:t>
            </a:r>
            <a:r>
              <a:rPr lang="cs-CZ" dirty="0"/>
              <a:t>k</a:t>
            </a:r>
            <a:r>
              <a:rPr lang="en" dirty="0"/>
              <a:t>tro-hydraulic</a:t>
            </a:r>
            <a:r>
              <a:rPr lang="cs-CZ" dirty="0" err="1"/>
              <a:t>ký</a:t>
            </a:r>
            <a:r>
              <a:rPr lang="en" dirty="0"/>
              <a:t> </a:t>
            </a:r>
            <a:r>
              <a:rPr lang="cs-CZ" dirty="0"/>
              <a:t>přestavník </a:t>
            </a:r>
            <a:r>
              <a:rPr lang="en" dirty="0"/>
              <a:t>TSH 070</a:t>
            </a:r>
            <a:endParaRPr dirty="0"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Pro depa a oblasti nízké rychlosti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 možností </a:t>
            </a:r>
            <a:r>
              <a:rPr lang="cs-CZ" dirty="0" err="1"/>
              <a:t>rozřezu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Vodotěsný</a:t>
            </a:r>
            <a:r>
              <a:rPr lang="en" dirty="0"/>
              <a:t> (IP68)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/>
              <a:t>Box z </a:t>
            </a:r>
            <a:r>
              <a:rPr lang="en-GB" dirty="0" err="1"/>
              <a:t>nerezové</a:t>
            </a:r>
            <a:r>
              <a:rPr lang="en-GB" dirty="0"/>
              <a:t> </a:t>
            </a:r>
            <a:r>
              <a:rPr lang="en-GB" dirty="0" err="1"/>
              <a:t>oceli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Jednoduchá údržba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Plochý</a:t>
            </a:r>
            <a:r>
              <a:rPr lang="en" dirty="0"/>
              <a:t> design (200mm)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l="26058" r="26058"/>
          <a:stretch/>
        </p:blipFill>
        <p:spPr>
          <a:xfrm>
            <a:off x="4769250" y="888"/>
            <a:ext cx="4374748" cy="513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Mechanický přestavník </a:t>
            </a:r>
            <a:r>
              <a:rPr lang="en" dirty="0"/>
              <a:t>TSM 070</a:t>
            </a:r>
            <a:endParaRPr dirty="0"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Vodotěsný</a:t>
            </a:r>
            <a:r>
              <a:rPr lang="en" dirty="0"/>
              <a:t> (IP68)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 možností nastavení „klapačka“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Box z nerezové oceli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Jednoduchá údržba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Tichý chod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Plochý</a:t>
            </a:r>
            <a:r>
              <a:rPr lang="en" dirty="0"/>
              <a:t> design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 l="1304" r="1314"/>
          <a:stretch/>
        </p:blipFill>
        <p:spPr>
          <a:xfrm>
            <a:off x="4724525" y="1059363"/>
            <a:ext cx="4419475" cy="302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Ohřev výhybek</a:t>
            </a:r>
            <a:endParaRPr dirty="0"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Běžně integrován jako součást řídícího rozvaděče nebo jako samostatný systém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 err="1"/>
              <a:t>Čidla</a:t>
            </a:r>
            <a:r>
              <a:rPr lang="en-GB" dirty="0"/>
              <a:t> </a:t>
            </a:r>
            <a:r>
              <a:rPr lang="en-GB" dirty="0" err="1"/>
              <a:t>teploty</a:t>
            </a:r>
            <a:r>
              <a:rPr lang="en-GB" dirty="0"/>
              <a:t> </a:t>
            </a:r>
            <a:r>
              <a:rPr lang="en-GB" dirty="0" err="1"/>
              <a:t>vzduchu</a:t>
            </a:r>
            <a:r>
              <a:rPr lang="en-GB" dirty="0"/>
              <a:t>, </a:t>
            </a:r>
            <a:r>
              <a:rPr lang="en-GB" dirty="0" err="1"/>
              <a:t>teploty</a:t>
            </a:r>
            <a:r>
              <a:rPr lang="en-GB" dirty="0"/>
              <a:t> </a:t>
            </a:r>
            <a:r>
              <a:rPr lang="en-GB" dirty="0" err="1"/>
              <a:t>kolejnice</a:t>
            </a:r>
            <a:r>
              <a:rPr lang="en-GB" dirty="0"/>
              <a:t>, </a:t>
            </a:r>
            <a:r>
              <a:rPr lang="cs-CZ" dirty="0"/>
              <a:t>čidlo </a:t>
            </a:r>
            <a:r>
              <a:rPr lang="en-GB" dirty="0" err="1"/>
              <a:t>srážek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dirty="0"/>
              <a:t>Vzdálená diagnostika a hlášení alarmů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 možností napojení na „počasí on-line“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 err="1"/>
              <a:t>Ověřeno</a:t>
            </a:r>
            <a:r>
              <a:rPr lang="en-GB" dirty="0"/>
              <a:t> v </a:t>
            </a:r>
            <a:r>
              <a:rPr lang="en-GB" dirty="0" err="1"/>
              <a:t>nejnáročnějších</a:t>
            </a:r>
            <a:r>
              <a:rPr lang="en-GB" dirty="0"/>
              <a:t> </a:t>
            </a:r>
            <a:r>
              <a:rPr lang="en-GB" dirty="0" err="1"/>
              <a:t>povětrnostních</a:t>
            </a:r>
            <a:r>
              <a:rPr lang="en-GB" dirty="0"/>
              <a:t> </a:t>
            </a:r>
            <a:r>
              <a:rPr lang="en-GB" dirty="0" err="1"/>
              <a:t>podmínkách</a:t>
            </a:r>
            <a:r>
              <a:rPr lang="en-GB" dirty="0"/>
              <a:t> (</a:t>
            </a:r>
            <a:r>
              <a:rPr lang="en-GB" dirty="0" err="1"/>
              <a:t>Rusko</a:t>
            </a:r>
            <a:r>
              <a:rPr lang="en-GB" dirty="0"/>
              <a:t>, </a:t>
            </a:r>
            <a:r>
              <a:rPr lang="en-GB" dirty="0" err="1"/>
              <a:t>Polsko</a:t>
            </a:r>
            <a:r>
              <a:rPr lang="en-GB" dirty="0"/>
              <a:t> a </a:t>
            </a:r>
            <a:r>
              <a:rPr lang="en-GB" dirty="0" err="1"/>
              <a:t>další</a:t>
            </a:r>
            <a:r>
              <a:rPr lang="en-GB" dirty="0"/>
              <a:t>)</a:t>
            </a:r>
            <a:endParaRPr dirty="0"/>
          </a:p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l="18075" r="18075"/>
          <a:stretch/>
        </p:blipFill>
        <p:spPr>
          <a:xfrm>
            <a:off x="4769250" y="888"/>
            <a:ext cx="4374748" cy="51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F28F4-0B6C-72C6-020B-015076C43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BATERIOVÁ VYROVNÁVACÍ STANICE (BS)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215E7B-5AB5-4091-AAD2-0D018DA81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1312417"/>
            <a:ext cx="4636873" cy="273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617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F28F4-0B6C-72C6-020B-015076C43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Hlavní účel </a:t>
            </a:r>
            <a:r>
              <a:rPr lang="en-US" b="1" dirty="0"/>
              <a:t>BS – </a:t>
            </a:r>
            <a:r>
              <a:rPr lang="cs-CZ" b="1" dirty="0"/>
              <a:t>podpora napětí v trakční síti</a:t>
            </a:r>
            <a:endParaRPr lang="en-GB" dirty="0"/>
          </a:p>
        </p:txBody>
      </p:sp>
      <p:sp>
        <p:nvSpPr>
          <p:cNvPr id="3" name="TextovéPole 13">
            <a:extLst>
              <a:ext uri="{FF2B5EF4-FFF2-40B4-BE49-F238E27FC236}">
                <a16:creationId xmlns:a16="http://schemas.microsoft.com/office/drawing/2014/main" id="{775CEBDF-0F78-4DED-9EB0-F7CA64D56D2D}"/>
              </a:ext>
            </a:extLst>
          </p:cNvPr>
          <p:cNvSpPr txBox="1"/>
          <p:nvPr/>
        </p:nvSpPr>
        <p:spPr>
          <a:xfrm>
            <a:off x="668465" y="1259125"/>
            <a:ext cx="22693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osis" pitchFamily="2" charset="-18"/>
              </a:rPr>
              <a:t>Pokud je trakční obvod slabý, může ve chvílích vysokého odběru docházet k propadům napětí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osis" pitchFamily="2" charset="-18"/>
              </a:rPr>
              <a:t>:</a:t>
            </a:r>
          </a:p>
        </p:txBody>
      </p:sp>
      <p:sp>
        <p:nvSpPr>
          <p:cNvPr id="5" name="TextovéPole 13">
            <a:extLst>
              <a:ext uri="{FF2B5EF4-FFF2-40B4-BE49-F238E27FC236}">
                <a16:creationId xmlns:a16="http://schemas.microsoft.com/office/drawing/2014/main" id="{1EE9024A-7AD5-B1FB-B1B3-ECA4F1902044}"/>
              </a:ext>
            </a:extLst>
          </p:cNvPr>
          <p:cNvSpPr txBox="1"/>
          <p:nvPr/>
        </p:nvSpPr>
        <p:spPr>
          <a:xfrm>
            <a:off x="3687633" y="1259125"/>
            <a:ext cx="22693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osis" pitchFamily="2" charset="-18"/>
              </a:rPr>
              <a:t>BS může dodat velké množství energie v krátkém čase a pokrýt tyto energetické špičky: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9DF8FC1-F42C-4EE5-28E0-1F4955BB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14" y="2412099"/>
            <a:ext cx="2593397" cy="13118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D659F9-4EBF-BDBE-6F28-80F5D4350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4" y="2412099"/>
            <a:ext cx="2596146" cy="1311824"/>
          </a:xfrm>
          <a:prstGeom prst="rect">
            <a:avLst/>
          </a:prstGeom>
        </p:spPr>
      </p:pic>
      <p:sp>
        <p:nvSpPr>
          <p:cNvPr id="8" name="TextovéPole 15">
            <a:extLst>
              <a:ext uri="{FF2B5EF4-FFF2-40B4-BE49-F238E27FC236}">
                <a16:creationId xmlns:a16="http://schemas.microsoft.com/office/drawing/2014/main" id="{C6AC262F-182C-4069-8863-B53F82DB5671}"/>
              </a:ext>
            </a:extLst>
          </p:cNvPr>
          <p:cNvSpPr txBox="1"/>
          <p:nvPr/>
        </p:nvSpPr>
        <p:spPr>
          <a:xfrm>
            <a:off x="3773460" y="3789747"/>
            <a:ext cx="2269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cs-CZ" sz="1400" b="1" i="0" dirty="0">
                <a:solidFill>
                  <a:srgbClr val="00B050"/>
                </a:solidFill>
                <a:effectLst/>
                <a:latin typeface="Dosis" pitchFamily="2" charset="-18"/>
                <a:cs typeface="Calibri" panose="020F0502020204030204" pitchFamily="34" charset="0"/>
              </a:rPr>
              <a:t>Propady napětí jsou oříznuty</a:t>
            </a:r>
            <a:r>
              <a:rPr lang="en-US" sz="1400" b="1" i="0" dirty="0">
                <a:solidFill>
                  <a:srgbClr val="00B050"/>
                </a:solidFill>
                <a:effectLst/>
                <a:latin typeface="Dosis" pitchFamily="2" charset="-18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108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768425" y="689530"/>
            <a:ext cx="3822777" cy="6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FlatLine</a:t>
            </a:r>
            <a:r>
              <a:rPr lang="cs-CZ" dirty="0"/>
              <a:t> SW – dálkové monitorování systémů</a:t>
            </a:r>
            <a:endParaRPr dirty="0"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/>
              <a:t>Online </a:t>
            </a:r>
            <a:r>
              <a:rPr lang="en-GB" dirty="0" err="1"/>
              <a:t>monitorování</a:t>
            </a:r>
            <a:r>
              <a:rPr lang="en-GB" dirty="0"/>
              <a:t> </a:t>
            </a:r>
            <a:r>
              <a:rPr lang="en-GB" dirty="0" err="1"/>
              <a:t>kritických</a:t>
            </a:r>
            <a:r>
              <a:rPr lang="en-GB" dirty="0"/>
              <a:t> </a:t>
            </a:r>
            <a:r>
              <a:rPr lang="en-GB" dirty="0" err="1"/>
              <a:t>komponent</a:t>
            </a:r>
            <a:r>
              <a:rPr lang="en-GB" dirty="0"/>
              <a:t> </a:t>
            </a:r>
            <a:r>
              <a:rPr lang="en-GB" dirty="0" err="1"/>
              <a:t>systému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 err="1"/>
              <a:t>Predikce</a:t>
            </a:r>
            <a:r>
              <a:rPr lang="en-GB" dirty="0"/>
              <a:t> </a:t>
            </a:r>
            <a:r>
              <a:rPr lang="en-GB" dirty="0" err="1"/>
              <a:t>poruch</a:t>
            </a:r>
            <a:r>
              <a:rPr lang="en-GB" dirty="0"/>
              <a:t> – </a:t>
            </a:r>
            <a:r>
              <a:rPr lang="en-GB" dirty="0" err="1"/>
              <a:t>optimalizovaná</a:t>
            </a:r>
            <a:r>
              <a:rPr lang="en-GB" dirty="0"/>
              <a:t> </a:t>
            </a:r>
            <a:r>
              <a:rPr lang="en-GB" dirty="0" err="1"/>
              <a:t>údržba</a:t>
            </a:r>
            <a:r>
              <a:rPr lang="en-GB" dirty="0"/>
              <a:t>, </a:t>
            </a:r>
            <a:r>
              <a:rPr lang="en-GB" dirty="0" err="1"/>
              <a:t>maximální</a:t>
            </a:r>
            <a:r>
              <a:rPr lang="en-GB" dirty="0"/>
              <a:t> </a:t>
            </a:r>
            <a:r>
              <a:rPr lang="en-GB" dirty="0" err="1"/>
              <a:t>spolehlivost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 err="1"/>
              <a:t>Jednodušší</a:t>
            </a:r>
            <a:r>
              <a:rPr lang="en-GB" dirty="0"/>
              <a:t> </a:t>
            </a:r>
            <a:r>
              <a:rPr lang="en-GB" dirty="0" err="1"/>
              <a:t>diagnostika</a:t>
            </a:r>
            <a:r>
              <a:rPr lang="en-GB" dirty="0"/>
              <a:t> </a:t>
            </a:r>
            <a:r>
              <a:rPr lang="en-GB" dirty="0" err="1"/>
              <a:t>díky</a:t>
            </a:r>
            <a:r>
              <a:rPr lang="en-GB" dirty="0"/>
              <a:t> </a:t>
            </a:r>
            <a:r>
              <a:rPr lang="en-GB" dirty="0" err="1"/>
              <a:t>kompletní</a:t>
            </a:r>
            <a:r>
              <a:rPr lang="en-GB" dirty="0"/>
              <a:t> </a:t>
            </a:r>
            <a:r>
              <a:rPr lang="en-GB" dirty="0" err="1"/>
              <a:t>servisní</a:t>
            </a:r>
            <a:r>
              <a:rPr lang="en-GB" dirty="0"/>
              <a:t> </a:t>
            </a:r>
            <a:r>
              <a:rPr lang="en-GB" dirty="0" err="1"/>
              <a:t>historii</a:t>
            </a:r>
            <a:endParaRPr dirty="0"/>
          </a:p>
        </p:txBody>
      </p:sp>
      <p:pic>
        <p:nvPicPr>
          <p:cNvPr id="196" name="Google Shape;196;p32"/>
          <p:cNvPicPr preferRelativeResize="0"/>
          <p:nvPr/>
        </p:nvPicPr>
        <p:blipFill rotWithShape="1">
          <a:blip r:embed="rId3">
            <a:alphaModFix/>
          </a:blip>
          <a:srcRect l="21639" r="21639"/>
          <a:stretch/>
        </p:blipFill>
        <p:spPr>
          <a:xfrm>
            <a:off x="4770775" y="-1775"/>
            <a:ext cx="4374748" cy="5140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32"/>
          <p:cNvGrpSpPr/>
          <p:nvPr/>
        </p:nvGrpSpPr>
        <p:grpSpPr>
          <a:xfrm>
            <a:off x="2965182" y="2849953"/>
            <a:ext cx="2644698" cy="2147494"/>
            <a:chOff x="-974474" y="2364607"/>
            <a:chExt cx="3602149" cy="2924944"/>
          </a:xfrm>
        </p:grpSpPr>
        <p:pic>
          <p:nvPicPr>
            <p:cNvPr id="198" name="Google Shape;198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74474" y="2364607"/>
              <a:ext cx="3602149" cy="292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2"/>
            <p:cNvPicPr preferRelativeResize="0"/>
            <p:nvPr/>
          </p:nvPicPr>
          <p:blipFill rotWithShape="1">
            <a:blip r:embed="rId5">
              <a:alphaModFix/>
            </a:blip>
            <a:srcRect t="-1256" b="8198"/>
            <a:stretch/>
          </p:blipFill>
          <p:spPr>
            <a:xfrm>
              <a:off x="-649018" y="2409774"/>
              <a:ext cx="2962511" cy="2038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0" name="Google Shape;200;p32"/>
          <p:cNvGrpSpPr/>
          <p:nvPr/>
        </p:nvGrpSpPr>
        <p:grpSpPr>
          <a:xfrm>
            <a:off x="767392" y="2958075"/>
            <a:ext cx="1080670" cy="1528649"/>
            <a:chOff x="5724128" y="3645024"/>
            <a:chExt cx="2169585" cy="3068960"/>
          </a:xfrm>
        </p:grpSpPr>
        <p:pic>
          <p:nvPicPr>
            <p:cNvPr id="201" name="Google Shape;201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24128" y="3645024"/>
              <a:ext cx="2169585" cy="3068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2"/>
            <p:cNvPicPr preferRelativeResize="0"/>
            <p:nvPr/>
          </p:nvPicPr>
          <p:blipFill rotWithShape="1">
            <a:blip r:embed="rId7">
              <a:alphaModFix/>
            </a:blip>
            <a:srcRect b="13621"/>
            <a:stretch/>
          </p:blipFill>
          <p:spPr>
            <a:xfrm>
              <a:off x="6180564" y="4089555"/>
              <a:ext cx="1267718" cy="22284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Elektroline (</a:t>
            </a:r>
            <a:r>
              <a:rPr lang="cs-CZ" dirty="0"/>
              <a:t>Praha</a:t>
            </a:r>
            <a:r>
              <a:rPr lang="en" dirty="0"/>
              <a:t>, </a:t>
            </a:r>
            <a:r>
              <a:rPr lang="cs-CZ" dirty="0"/>
              <a:t>Česká republika</a:t>
            </a:r>
            <a:r>
              <a:rPr lang="en" dirty="0"/>
              <a:t>)</a:t>
            </a:r>
            <a:endParaRPr dirty="0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Založeno v roce </a:t>
            </a:r>
            <a:r>
              <a:rPr lang="en" dirty="0"/>
              <a:t>1991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Přes</a:t>
            </a:r>
            <a:r>
              <a:rPr lang="en" dirty="0"/>
              <a:t> 3</a:t>
            </a:r>
            <a:r>
              <a:rPr lang="cs-CZ" dirty="0"/>
              <a:t>8</a:t>
            </a:r>
            <a:r>
              <a:rPr lang="en" dirty="0"/>
              <a:t>0 </a:t>
            </a:r>
            <a:r>
              <a:rPr lang="cs-CZ" dirty="0"/>
              <a:t>zaměstnanců</a:t>
            </a:r>
            <a:r>
              <a:rPr lang="en" dirty="0"/>
              <a:t>, €</a:t>
            </a:r>
            <a:r>
              <a:rPr lang="cs-CZ" dirty="0"/>
              <a:t>4</a:t>
            </a:r>
            <a:r>
              <a:rPr lang="en" dirty="0"/>
              <a:t>0M </a:t>
            </a:r>
            <a:r>
              <a:rPr lang="cs-CZ" dirty="0"/>
              <a:t>obrat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Součást </a:t>
            </a:r>
            <a:r>
              <a:rPr lang="en" dirty="0"/>
              <a:t>Colas Rail group (</a:t>
            </a:r>
            <a:r>
              <a:rPr lang="cs-CZ" dirty="0"/>
              <a:t>Paříž</a:t>
            </a:r>
            <a:r>
              <a:rPr lang="en" dirty="0"/>
              <a:t>, Franc</a:t>
            </a:r>
            <a:r>
              <a:rPr lang="cs-CZ" dirty="0" err="1"/>
              <a:t>ie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6" name="Google Shape;76;p15" descr="http://www.accommodation-orlicke-hory.eu/img/europe-big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15" y="3240704"/>
            <a:ext cx="2001026" cy="150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F06F0B-ED6E-4AA5-AD27-58F3A7FADB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" b="6392"/>
          <a:stretch/>
        </p:blipFill>
        <p:spPr>
          <a:xfrm>
            <a:off x="4780859" y="2562568"/>
            <a:ext cx="4363141" cy="257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AD4CA0-F728-4B47-AC0D-64B7CFDBBC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810"/>
          <a:stretch/>
        </p:blipFill>
        <p:spPr>
          <a:xfrm>
            <a:off x="4774509" y="0"/>
            <a:ext cx="4363141" cy="256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25133B10-A155-42B9-9582-20442EB967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13415"/>
            <a:ext cx="390938" cy="2932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Školení</a:t>
            </a:r>
            <a:endParaRPr lang="en-US" dirty="0"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Školení</a:t>
            </a:r>
            <a:r>
              <a:rPr lang="en-US" dirty="0"/>
              <a:t> </a:t>
            </a:r>
            <a:r>
              <a:rPr lang="en-US" dirty="0" err="1"/>
              <a:t>zaměřené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 (</a:t>
            </a:r>
            <a:r>
              <a:rPr lang="en-US" dirty="0" err="1"/>
              <a:t>dispečeři</a:t>
            </a:r>
            <a:r>
              <a:rPr lang="en-US" dirty="0"/>
              <a:t>, </a:t>
            </a:r>
            <a:r>
              <a:rPr lang="en-US" dirty="0" err="1"/>
              <a:t>technici</a:t>
            </a:r>
            <a:r>
              <a:rPr lang="en-US" dirty="0"/>
              <a:t>, </a:t>
            </a:r>
            <a:r>
              <a:rPr lang="en-US" dirty="0" err="1"/>
              <a:t>inženýři</a:t>
            </a:r>
            <a:r>
              <a:rPr lang="en-US" dirty="0"/>
              <a:t>….)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Tréninkové</a:t>
            </a:r>
            <a:r>
              <a:rPr lang="en-US" dirty="0"/>
              <a:t> </a:t>
            </a:r>
            <a:r>
              <a:rPr lang="en-US" dirty="0" err="1"/>
              <a:t>nástroje</a:t>
            </a:r>
            <a:r>
              <a:rPr lang="en-US" dirty="0"/>
              <a:t> SW/HW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Školicí</a:t>
            </a:r>
            <a:r>
              <a:rPr lang="en-US" dirty="0"/>
              <a:t> </a:t>
            </a:r>
            <a:r>
              <a:rPr lang="en-US" dirty="0" err="1"/>
              <a:t>dokumentace</a:t>
            </a:r>
            <a:r>
              <a:rPr lang="en-US" dirty="0"/>
              <a:t> (</a:t>
            </a:r>
            <a:r>
              <a:rPr lang="en-US" dirty="0" err="1"/>
              <a:t>manuál</a:t>
            </a:r>
            <a:r>
              <a:rPr lang="en-US" dirty="0"/>
              <a:t> pro </a:t>
            </a:r>
            <a:r>
              <a:rPr lang="en-US" dirty="0" err="1"/>
              <a:t>údržbu</a:t>
            </a:r>
            <a:r>
              <a:rPr lang="en-US" dirty="0"/>
              <a:t>, </a:t>
            </a:r>
            <a:r>
              <a:rPr lang="en-US" dirty="0" err="1"/>
              <a:t>datové</a:t>
            </a:r>
            <a:r>
              <a:rPr lang="en-US" dirty="0"/>
              <a:t> </a:t>
            </a:r>
            <a:r>
              <a:rPr lang="en-US" dirty="0" err="1"/>
              <a:t>listy</a:t>
            </a:r>
            <a:r>
              <a:rPr lang="en-US" dirty="0"/>
              <a:t>, </a:t>
            </a:r>
            <a:r>
              <a:rPr lang="en-US" dirty="0" err="1"/>
              <a:t>projektová</a:t>
            </a:r>
            <a:r>
              <a:rPr lang="en-US" dirty="0"/>
              <a:t> </a:t>
            </a:r>
            <a:r>
              <a:rPr lang="en-US" dirty="0" err="1"/>
              <a:t>dokumentace</a:t>
            </a:r>
            <a:r>
              <a:rPr lang="en-US" dirty="0"/>
              <a:t>)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Místo školení dle dohody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Interaktivní přístup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0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Technická podpora</a:t>
            </a:r>
            <a:endParaRPr lang="en-US" dirty="0"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Role ELL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ukončena</a:t>
            </a:r>
            <a:r>
              <a:rPr lang="en-US" dirty="0"/>
              <a:t> </a:t>
            </a:r>
            <a:r>
              <a:rPr lang="en-US" dirty="0" err="1"/>
              <a:t>předáním</a:t>
            </a:r>
            <a:r>
              <a:rPr lang="en-US" dirty="0"/>
              <a:t> </a:t>
            </a:r>
            <a:r>
              <a:rPr lang="en-US" dirty="0" err="1"/>
              <a:t>systému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Otevřený</a:t>
            </a:r>
            <a:r>
              <a:rPr lang="en-US" dirty="0"/>
              <a:t> ticketing – </a:t>
            </a:r>
            <a:r>
              <a:rPr lang="en-US" dirty="0" err="1"/>
              <a:t>reportingový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pro </a:t>
            </a:r>
            <a:r>
              <a:rPr lang="en-US" dirty="0" err="1"/>
              <a:t>zákazníka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Oddělení</a:t>
            </a:r>
            <a:r>
              <a:rPr lang="en-US" dirty="0"/>
              <a:t> </a:t>
            </a:r>
            <a:r>
              <a:rPr lang="en-US" dirty="0" err="1"/>
              <a:t>technické</a:t>
            </a:r>
            <a:r>
              <a:rPr lang="en-US" dirty="0"/>
              <a:t> </a:t>
            </a:r>
            <a:r>
              <a:rPr lang="en-US" dirty="0" err="1"/>
              <a:t>podpory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Telefonická</a:t>
            </a:r>
            <a:r>
              <a:rPr lang="en-US" dirty="0"/>
              <a:t>/e-</a:t>
            </a:r>
            <a:r>
              <a:rPr lang="en-US" dirty="0" err="1"/>
              <a:t>mailová</a:t>
            </a:r>
            <a:r>
              <a:rPr lang="en-US" dirty="0"/>
              <a:t>/on-site </a:t>
            </a:r>
            <a:r>
              <a:rPr lang="en-US" dirty="0" err="1"/>
              <a:t>podpora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 err="1"/>
              <a:t>Záruční</a:t>
            </a:r>
            <a:r>
              <a:rPr lang="en-US" dirty="0"/>
              <a:t> </a:t>
            </a:r>
            <a:r>
              <a:rPr lang="cs-CZ" dirty="0"/>
              <a:t>/ Pozáruční servis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Program </a:t>
            </a:r>
            <a:r>
              <a:rPr lang="cs-CZ" dirty="0"/>
              <a:t>repasí přestavníků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44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LEGO, hračka&#10;&#10;Popis byl vytvořen automaticky">
            <a:extLst>
              <a:ext uri="{FF2B5EF4-FFF2-40B4-BE49-F238E27FC236}">
                <a16:creationId xmlns:a16="http://schemas.microsoft.com/office/drawing/2014/main" id="{8ECCB39C-89CE-1F8E-024E-5A43DDEB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8" y="826936"/>
            <a:ext cx="6352045" cy="32908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CDB2634-CC85-6026-7B59-6AFA2C397473}"/>
              </a:ext>
            </a:extLst>
          </p:cNvPr>
          <p:cNvSpPr txBox="1"/>
          <p:nvPr/>
        </p:nvSpPr>
        <p:spPr>
          <a:xfrm>
            <a:off x="5209775" y="3748456"/>
            <a:ext cx="306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TSH 200</a:t>
            </a:r>
          </a:p>
        </p:txBody>
      </p:sp>
    </p:spTree>
    <p:extLst>
      <p:ext uri="{BB962C8B-B14F-4D97-AF65-F5344CB8AC3E}">
        <p14:creationId xmlns:p14="http://schemas.microsoft.com/office/powerpoint/2010/main" val="924854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1CC940-CA12-C9D8-905B-7E1752358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225" b="7327"/>
          <a:stretch/>
        </p:blipFill>
        <p:spPr>
          <a:xfrm rot="16200000">
            <a:off x="215606" y="769158"/>
            <a:ext cx="3874425" cy="36051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C2F64A-E653-2AD2-E47E-9A05BDF01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411" y="1046728"/>
            <a:ext cx="2668788" cy="3050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21BE4BA-BA87-B440-A54B-267E3BCE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8556"/>
            <a:ext cx="6700640" cy="16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768425" y="612300"/>
            <a:ext cx="3784500" cy="6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Elektroline</a:t>
            </a:r>
            <a:r>
              <a:rPr lang="en-GB" dirty="0"/>
              <a:t> po </a:t>
            </a:r>
            <a:r>
              <a:rPr lang="en-GB" dirty="0" err="1"/>
              <a:t>celém</a:t>
            </a:r>
            <a:r>
              <a:rPr lang="en-GB" dirty="0"/>
              <a:t> </a:t>
            </a:r>
            <a:r>
              <a:rPr lang="en-GB" dirty="0" err="1"/>
              <a:t>světě</a:t>
            </a:r>
            <a:endParaRPr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768300" y="1219800"/>
            <a:ext cx="3784500" cy="3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Praha</a:t>
            </a:r>
            <a:r>
              <a:rPr lang="en" dirty="0"/>
              <a:t>, </a:t>
            </a:r>
            <a:r>
              <a:rPr lang="cs-CZ" dirty="0"/>
              <a:t>Česká republika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Bratislava, Slovensko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Vídeň, Rakousko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Amsterdam, </a:t>
            </a:r>
            <a:r>
              <a:rPr lang="cs-CZ" dirty="0"/>
              <a:t>Nizozemí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Brusel</a:t>
            </a:r>
            <a:r>
              <a:rPr lang="en" dirty="0"/>
              <a:t>, Belgi</a:t>
            </a:r>
            <a:r>
              <a:rPr lang="cs-CZ" dirty="0"/>
              <a:t>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Melbourne, Austr</a:t>
            </a:r>
            <a:r>
              <a:rPr lang="cs-CZ" dirty="0"/>
              <a:t>á</a:t>
            </a:r>
            <a:r>
              <a:rPr lang="en" dirty="0"/>
              <a:t>li</a:t>
            </a:r>
            <a:r>
              <a:rPr lang="cs-CZ" dirty="0"/>
              <a:t>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 err="1"/>
              <a:t>Gent</a:t>
            </a:r>
            <a:r>
              <a:rPr lang="en" dirty="0"/>
              <a:t>, </a:t>
            </a:r>
            <a:r>
              <a:rPr lang="cs-CZ" dirty="0"/>
              <a:t>Belgie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Warsaw, </a:t>
            </a:r>
            <a:r>
              <a:rPr lang="cs-CZ" dirty="0"/>
              <a:t>Polsko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Blackpool, </a:t>
            </a:r>
            <a:r>
              <a:rPr lang="cs-CZ" dirty="0"/>
              <a:t>Velká Británie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Peking</a:t>
            </a:r>
            <a:r>
              <a:rPr lang="en" dirty="0"/>
              <a:t>, </a:t>
            </a:r>
            <a:r>
              <a:rPr lang="cs-CZ" dirty="0"/>
              <a:t>Čína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A další</a:t>
            </a:r>
            <a:r>
              <a:rPr lang="en" dirty="0"/>
              <a:t>...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l="21643" r="21638"/>
          <a:stretch/>
        </p:blipFill>
        <p:spPr>
          <a:xfrm>
            <a:off x="4769250" y="888"/>
            <a:ext cx="4373678" cy="5139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27AEDAF-982F-4268-BE36-EF6D05EE41F4}"/>
              </a:ext>
            </a:extLst>
          </p:cNvPr>
          <p:cNvSpPr/>
          <p:nvPr/>
        </p:nvSpPr>
        <p:spPr>
          <a:xfrm>
            <a:off x="349250" y="0"/>
            <a:ext cx="8794750" cy="5143500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763DA4-9702-4FA6-9681-9CEB1DA8A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44450"/>
            <a:ext cx="8790427" cy="5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9E6555-E03C-4D2D-8FF7-7B8FBC0CB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812" y="4761396"/>
            <a:ext cx="390938" cy="293204"/>
          </a:xfrm>
          <a:prstGeom prst="rect">
            <a:avLst/>
          </a:prstGeom>
        </p:spPr>
      </p:pic>
      <p:sp>
        <p:nvSpPr>
          <p:cNvPr id="7" name="Google Shape;90;p17">
            <a:extLst>
              <a:ext uri="{FF2B5EF4-FFF2-40B4-BE49-F238E27FC236}">
                <a16:creationId xmlns:a16="http://schemas.microsoft.com/office/drawing/2014/main" id="{384D3BC5-525F-45BF-95E4-4D0D39FB3800}"/>
              </a:ext>
            </a:extLst>
          </p:cNvPr>
          <p:cNvSpPr txBox="1">
            <a:spLocks/>
          </p:cNvSpPr>
          <p:nvPr/>
        </p:nvSpPr>
        <p:spPr>
          <a:xfrm>
            <a:off x="882725" y="165100"/>
            <a:ext cx="3784500" cy="3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dirty="0" err="1"/>
              <a:t>Elektroline</a:t>
            </a:r>
            <a:r>
              <a:rPr lang="cs-CZ" dirty="0"/>
              <a:t> po celém světě</a:t>
            </a:r>
          </a:p>
        </p:txBody>
      </p:sp>
    </p:spTree>
    <p:extLst>
      <p:ext uri="{BB962C8B-B14F-4D97-AF65-F5344CB8AC3E}">
        <p14:creationId xmlns:p14="http://schemas.microsoft.com/office/powerpoint/2010/main" val="112540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9FFD15CF-2754-46E8-BE2E-D6283BB9BD55}"/>
              </a:ext>
            </a:extLst>
          </p:cNvPr>
          <p:cNvSpPr/>
          <p:nvPr/>
        </p:nvSpPr>
        <p:spPr>
          <a:xfrm>
            <a:off x="349250" y="0"/>
            <a:ext cx="8794750" cy="5143500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9163FDD-25D1-404C-8C13-6B98A33B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56" y="1149350"/>
            <a:ext cx="7022844" cy="399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Tento obrázek nemá žádný alternativní popisek">
            <a:extLst>
              <a:ext uri="{FF2B5EF4-FFF2-40B4-BE49-F238E27FC236}">
                <a16:creationId xmlns:a16="http://schemas.microsoft.com/office/drawing/2014/main" id="{77D4DC1D-AD53-4AD5-8DBF-D92EAE7C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29" y="1981923"/>
            <a:ext cx="1684871" cy="218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85;p16"/>
          <p:cNvSpPr txBox="1"/>
          <p:nvPr/>
        </p:nvSpPr>
        <p:spPr>
          <a:xfrm>
            <a:off x="622374" y="612300"/>
            <a:ext cx="4819575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altLang="cs-CZ" sz="1800" dirty="0">
                <a:solidFill>
                  <a:schemeClr val="dk1"/>
                </a:solidFill>
                <a:latin typeface="Dosis"/>
                <a:sym typeface="Dosis"/>
              </a:rPr>
              <a:t>Trakční vedení MHD</a:t>
            </a:r>
            <a:endParaRPr sz="1800" dirty="0">
              <a:solidFill>
                <a:schemeClr val="dk1"/>
              </a:solidFill>
              <a:latin typeface="Dosis"/>
              <a:sym typeface="Dosis"/>
            </a:endParaRPr>
          </a:p>
        </p:txBody>
      </p:sp>
      <p:pic>
        <p:nvPicPr>
          <p:cNvPr id="9" name="Obrázek 8" descr="Obsah obrázku obloha, exteriér, drát, světlo&#10;&#10;Popis byl vytvořen automaticky">
            <a:extLst>
              <a:ext uri="{FF2B5EF4-FFF2-40B4-BE49-F238E27FC236}">
                <a16:creationId xmlns:a16="http://schemas.microsoft.com/office/drawing/2014/main" id="{9BCEA110-5162-458B-9AE6-5CDDB4147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1" y="1073150"/>
            <a:ext cx="2883894" cy="192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 descr="Obsah obrázku obloha, exteriér, doprava, červená&#10;&#10;Popis byl vytvořen automaticky">
            <a:extLst>
              <a:ext uri="{FF2B5EF4-FFF2-40B4-BE49-F238E27FC236}">
                <a16:creationId xmlns:a16="http://schemas.microsoft.com/office/drawing/2014/main" id="{3BC92683-9515-41F8-86E1-65C07D9763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95" y="1060450"/>
            <a:ext cx="2883895" cy="192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71673877-FA82-4FCA-8DC4-9E5F6BE3E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13415"/>
            <a:ext cx="390938" cy="293204"/>
          </a:xfrm>
          <a:prstGeom prst="rect">
            <a:avLst/>
          </a:prstGeom>
        </p:spPr>
      </p:pic>
      <p:pic>
        <p:nvPicPr>
          <p:cNvPr id="14" name="Obrázek 13" descr="Obsah obrázku obloha, nákladní auto, exteriér, doprava&#10;&#10;Popis byl vytvořen automaticky">
            <a:extLst>
              <a:ext uri="{FF2B5EF4-FFF2-40B4-BE49-F238E27FC236}">
                <a16:creationId xmlns:a16="http://schemas.microsoft.com/office/drawing/2014/main" id="{FE46448E-1290-4A81-AE66-1FE89D481E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19812" b="1"/>
          <a:stretch/>
        </p:blipFill>
        <p:spPr>
          <a:xfrm>
            <a:off x="6990200" y="-1"/>
            <a:ext cx="2153801" cy="2000251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5" name="Obrázek 14" descr="Obsah obrázku osoba, exteriér, helma&#10;&#10;Popis byl vytvořen automaticky">
            <a:extLst>
              <a:ext uri="{FF2B5EF4-FFF2-40B4-BE49-F238E27FC236}">
                <a16:creationId xmlns:a16="http://schemas.microsoft.com/office/drawing/2014/main" id="{F41F24CA-D0EB-4BD9-830E-00C4E3E49E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1" y="3195648"/>
            <a:ext cx="2883894" cy="192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ázek 15" descr="Obsah obrázku směr, silnice, dálnice, obří dopravní uzel&#10;&#10;Popis byl vytvořen automaticky">
            <a:extLst>
              <a:ext uri="{FF2B5EF4-FFF2-40B4-BE49-F238E27FC236}">
                <a16:creationId xmlns:a16="http://schemas.microsoft.com/office/drawing/2014/main" id="{DAEEE4CE-A913-4A65-B724-98C8467696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56" y="3184824"/>
            <a:ext cx="3417095" cy="192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>
            <a:extLst>
              <a:ext uri="{FF2B5EF4-FFF2-40B4-BE49-F238E27FC236}">
                <a16:creationId xmlns:a16="http://schemas.microsoft.com/office/drawing/2014/main" id="{2B8A879C-0956-4CE3-8373-1A9E1FF21467}"/>
              </a:ext>
            </a:extLst>
          </p:cNvPr>
          <p:cNvSpPr/>
          <p:nvPr/>
        </p:nvSpPr>
        <p:spPr>
          <a:xfrm>
            <a:off x="349250" y="0"/>
            <a:ext cx="8794750" cy="5143500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Google Shape;85;p16"/>
          <p:cNvSpPr txBox="1"/>
          <p:nvPr/>
        </p:nvSpPr>
        <p:spPr>
          <a:xfrm>
            <a:off x="622374" y="612300"/>
            <a:ext cx="4819575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altLang="cs-CZ" sz="1800" dirty="0">
                <a:solidFill>
                  <a:schemeClr val="dk1"/>
                </a:solidFill>
                <a:latin typeface="Dosis"/>
                <a:sym typeface="Dosis"/>
              </a:rPr>
              <a:t>Železnice:  Ohřev &amp; OCL 3-25kV</a:t>
            </a:r>
            <a:endParaRPr sz="1800" dirty="0">
              <a:solidFill>
                <a:schemeClr val="dk1"/>
              </a:solidFill>
              <a:latin typeface="Dosis"/>
              <a:sym typeface="Dosis"/>
            </a:endParaRPr>
          </a:p>
        </p:txBody>
      </p:sp>
      <p:pic>
        <p:nvPicPr>
          <p:cNvPr id="13" name="Obrázek 12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71673877-FA82-4FCA-8DC4-9E5F6BE3E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13415"/>
            <a:ext cx="390938" cy="29320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30CCE87-BB12-484C-B183-5CBFD084B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96" y="1066800"/>
            <a:ext cx="2183073" cy="327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A468B03-710A-4211-991B-958D54C38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"/>
          <a:stretch/>
        </p:blipFill>
        <p:spPr>
          <a:xfrm>
            <a:off x="0" y="1416049"/>
            <a:ext cx="3156410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ek 18" descr="Obsah obrázku strom, stopa, tráva, exteriér&#10;&#10;Popis byl vytvořen automaticky">
            <a:extLst>
              <a:ext uri="{FF2B5EF4-FFF2-40B4-BE49-F238E27FC236}">
                <a16:creationId xmlns:a16="http://schemas.microsoft.com/office/drawing/2014/main" id="{A550CFA2-A318-4E01-8C76-642ADC4358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3" y="2495549"/>
            <a:ext cx="3562338" cy="2374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9C84219F-8754-4265-9B0C-4E3E03B386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0"/>
          <a:stretch/>
        </p:blipFill>
        <p:spPr>
          <a:xfrm>
            <a:off x="5581662" y="285750"/>
            <a:ext cx="3562338" cy="193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ek 20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CDB278BB-15D4-4864-B2AC-80D89CCA2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9" y="4865815"/>
            <a:ext cx="390938" cy="2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Tramvajové zabezpečovací systémy</a:t>
            </a:r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Signaling</a:t>
            </a:r>
            <a:r>
              <a:rPr lang="cs-CZ" dirty="0" err="1"/>
              <a:t>ové</a:t>
            </a:r>
            <a:r>
              <a:rPr lang="en-US" dirty="0"/>
              <a:t> </a:t>
            </a:r>
            <a:r>
              <a:rPr lang="cs-CZ" dirty="0"/>
              <a:t>rozvaděče</a:t>
            </a: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Signaling</a:t>
            </a:r>
            <a:r>
              <a:rPr lang="cs-CZ" dirty="0" err="1"/>
              <a:t>ové</a:t>
            </a:r>
            <a:r>
              <a:rPr lang="en-US" dirty="0"/>
              <a:t> syst</a:t>
            </a:r>
            <a:r>
              <a:rPr lang="cs-CZ" dirty="0"/>
              <a:t>é</a:t>
            </a:r>
            <a:r>
              <a:rPr lang="en-US" dirty="0"/>
              <a:t>m</a:t>
            </a:r>
            <a:r>
              <a:rPr lang="cs-CZ" dirty="0"/>
              <a:t>y</a:t>
            </a: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 err="1"/>
              <a:t>Signaling</a:t>
            </a:r>
            <a:r>
              <a:rPr lang="cs-CZ" dirty="0"/>
              <a:t> a správa depa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Signaling</a:t>
            </a:r>
            <a:r>
              <a:rPr lang="cs-CZ" dirty="0" err="1"/>
              <a:t>ové</a:t>
            </a:r>
            <a:r>
              <a:rPr lang="en-US" dirty="0"/>
              <a:t> </a:t>
            </a:r>
            <a:r>
              <a:rPr lang="cs-CZ" dirty="0"/>
              <a:t>komponenty</a:t>
            </a: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/>
              <a:t>Kolejové obvody </a:t>
            </a:r>
            <a:r>
              <a:rPr lang="en-US" dirty="0"/>
              <a:t>BRC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/>
              <a:t>Návěstidla</a:t>
            </a: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/>
              <a:t>Klíčové ovladače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Přestavníky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Ohřev výhybek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Vzdálený dohled</a:t>
            </a:r>
            <a:endParaRPr lang="en-US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Obrázek 2" descr="Obsah obrázku text, obloha, exteriér, země&#10;&#10;Popis byl vytvořen automaticky">
            <a:extLst>
              <a:ext uri="{FF2B5EF4-FFF2-40B4-BE49-F238E27FC236}">
                <a16:creationId xmlns:a16="http://schemas.microsoft.com/office/drawing/2014/main" id="{A6ED17BE-529B-4979-B4D2-A86103EBF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02" b="-1"/>
          <a:stretch/>
        </p:blipFill>
        <p:spPr>
          <a:xfrm>
            <a:off x="4768420" y="-2100"/>
            <a:ext cx="4375579" cy="5145600"/>
          </a:xfrm>
          <a:prstGeom prst="rect">
            <a:avLst/>
          </a:prstGeom>
        </p:spPr>
      </p:pic>
      <p:pic>
        <p:nvPicPr>
          <p:cNvPr id="7" name="Obrázek 6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1F377081-B779-4FCB-AA18-952BDA061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13415"/>
            <a:ext cx="390938" cy="2932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xteriér&#10;&#10;Popis byl vytvořen automaticky">
            <a:extLst>
              <a:ext uri="{FF2B5EF4-FFF2-40B4-BE49-F238E27FC236}">
                <a16:creationId xmlns:a16="http://schemas.microsoft.com/office/drawing/2014/main" id="{90C8BCB9-DF78-4731-91CC-FBC6B8E10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4"/>
          <a:stretch/>
        </p:blipFill>
        <p:spPr>
          <a:xfrm>
            <a:off x="4770967" y="6350"/>
            <a:ext cx="4373033" cy="3025775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Zabezpečovací systémy</a:t>
            </a:r>
            <a:endParaRPr dirty="0"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SIL2 / </a:t>
            </a:r>
            <a:r>
              <a:rPr lang="en-US" dirty="0"/>
              <a:t>SIL3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PLC 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Certifikované SW nástroje 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Systém založený na zónovém dělení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HMI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vizualizaci</a:t>
            </a:r>
            <a:r>
              <a:rPr lang="en-US" dirty="0"/>
              <a:t> pro </a:t>
            </a:r>
            <a:r>
              <a:rPr lang="en-US" dirty="0" err="1"/>
              <a:t>rychlé</a:t>
            </a:r>
            <a:r>
              <a:rPr lang="en-US" dirty="0"/>
              <a:t> a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nastavení</a:t>
            </a:r>
            <a:r>
              <a:rPr lang="en-US" dirty="0"/>
              <a:t> a </a:t>
            </a:r>
            <a:r>
              <a:rPr lang="en-US" dirty="0" err="1"/>
              <a:t>údržbu</a:t>
            </a:r>
            <a:r>
              <a:rPr lang="en-US" dirty="0"/>
              <a:t> </a:t>
            </a:r>
            <a:r>
              <a:rPr lang="en-US" dirty="0" err="1"/>
              <a:t>systému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Paměť událostí se vzdáleným přístupem</a:t>
            </a:r>
            <a:endParaRPr lang="en-US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Zákaznická řešení</a:t>
            </a:r>
            <a:endParaRPr lang="en-US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  <p:pic>
        <p:nvPicPr>
          <p:cNvPr id="9" name="Obrázek 8" descr="Obsah obrázku tmavé, noční obloha&#10;&#10;Popis byl vytvořen automaticky">
            <a:extLst>
              <a:ext uri="{FF2B5EF4-FFF2-40B4-BE49-F238E27FC236}">
                <a16:creationId xmlns:a16="http://schemas.microsoft.com/office/drawing/2014/main" id="{6FD16A2B-EB77-4D15-8DE6-287696907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9" y="4713415"/>
            <a:ext cx="390938" cy="293204"/>
          </a:xfrm>
          <a:prstGeom prst="rect">
            <a:avLst/>
          </a:prstGeom>
        </p:spPr>
      </p:pic>
      <p:pic>
        <p:nvPicPr>
          <p:cNvPr id="5" name="Obrázek 4" descr="Obsah obrázku text, přeplněné, mlynář&#10;&#10;Popis byl vytvořen automaticky">
            <a:extLst>
              <a:ext uri="{FF2B5EF4-FFF2-40B4-BE49-F238E27FC236}">
                <a16:creationId xmlns:a16="http://schemas.microsoft.com/office/drawing/2014/main" id="{DA6D1BC7-187B-D5E5-F49D-80C0805D69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18" r="20129"/>
          <a:stretch/>
        </p:blipFill>
        <p:spPr>
          <a:xfrm>
            <a:off x="5068995" y="2512854"/>
            <a:ext cx="3482344" cy="271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35BACD50-0511-4C73-B167-9D9729AD6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0"/>
            <a:ext cx="4368800" cy="3276600"/>
          </a:xfrm>
          <a:prstGeom prst="rect">
            <a:avLst/>
          </a:prstGeom>
        </p:spPr>
      </p:pic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Kolejové obvody </a:t>
            </a:r>
            <a:r>
              <a:rPr lang="en" dirty="0"/>
              <a:t>BRC</a:t>
            </a:r>
            <a:endParaRPr dirty="0"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1"/>
          </p:nvPr>
        </p:nvSpPr>
        <p:spPr>
          <a:xfrm>
            <a:off x="768299" y="1219800"/>
            <a:ext cx="3822777" cy="3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Úroveň bezpečnosti Kombinovaná </a:t>
            </a:r>
            <a:r>
              <a:rPr lang="cs-CZ" dirty="0" err="1"/>
              <a:t>detkce</a:t>
            </a:r>
            <a:r>
              <a:rPr lang="cs-CZ" dirty="0"/>
              <a:t> </a:t>
            </a:r>
            <a:r>
              <a:rPr lang="en" dirty="0"/>
              <a:t>SIL2-SIL3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Kombinovaná detekce nápravový zkrat/masa kovu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-CZ" dirty="0"/>
              <a:t>Jednoduchá instalace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dirty="0" err="1"/>
              <a:t>Otevřené</a:t>
            </a:r>
            <a:r>
              <a:rPr lang="en-GB" dirty="0"/>
              <a:t> </a:t>
            </a:r>
            <a:r>
              <a:rPr lang="en-GB" dirty="0" err="1"/>
              <a:t>rozhraní</a:t>
            </a:r>
            <a:r>
              <a:rPr lang="en-GB" dirty="0"/>
              <a:t> (</a:t>
            </a:r>
            <a:r>
              <a:rPr lang="en-GB" dirty="0" err="1"/>
              <a:t>snadná</a:t>
            </a:r>
            <a:r>
              <a:rPr lang="cs-CZ" dirty="0"/>
              <a:t> </a:t>
            </a:r>
            <a:r>
              <a:rPr lang="en-GB" dirty="0" err="1"/>
              <a:t>implementace</a:t>
            </a:r>
            <a:r>
              <a:rPr lang="en" dirty="0"/>
              <a:t>)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dirty="0"/>
              <a:t>Automatické samočinné nastavení (změny počasí)</a:t>
            </a:r>
            <a:endParaRPr lang="cs-CZ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dirty="0"/>
              <a:t>Flexibilní konfigurace pomocí BRClab SW</a:t>
            </a:r>
            <a:endParaRPr dirty="0"/>
          </a:p>
        </p:txBody>
      </p:sp>
      <p:pic>
        <p:nvPicPr>
          <p:cNvPr id="182" name="Google Shape;182;p30"/>
          <p:cNvPicPr preferRelativeResize="0"/>
          <p:nvPr/>
        </p:nvPicPr>
        <p:blipFill rotWithShape="1">
          <a:blip r:embed="rId4">
            <a:alphaModFix/>
          </a:blip>
          <a:srcRect l="26055" t="20241" r="26055" b="12703"/>
          <a:stretch/>
        </p:blipFill>
        <p:spPr>
          <a:xfrm>
            <a:off x="4775074" y="2571750"/>
            <a:ext cx="43688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</TotalTime>
  <Words>653</Words>
  <Application>Microsoft Office PowerPoint</Application>
  <PresentationFormat>Předvádění na obrazovce (16:9)</PresentationFormat>
  <Paragraphs>126</Paragraphs>
  <Slides>24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Dosis</vt:lpstr>
      <vt:lpstr>Arial</vt:lpstr>
      <vt:lpstr>Calibri</vt:lpstr>
      <vt:lpstr>Simple Light</vt:lpstr>
      <vt:lpstr>Řídící systémy </vt:lpstr>
      <vt:lpstr>Elektroline (Praha, Česká republika)</vt:lpstr>
      <vt:lpstr>Elektroline po celém světě</vt:lpstr>
      <vt:lpstr>Prezentace aplikace PowerPoint</vt:lpstr>
      <vt:lpstr>Prezentace aplikace PowerPoint</vt:lpstr>
      <vt:lpstr>Prezentace aplikace PowerPoint</vt:lpstr>
      <vt:lpstr>Tramvajové zabezpečovací systémy</vt:lpstr>
      <vt:lpstr>Zabezpečovací systémy</vt:lpstr>
      <vt:lpstr>Kolejové obvody BRC</vt:lpstr>
      <vt:lpstr>Vše pod jednou střechou</vt:lpstr>
      <vt:lpstr>Zkušebna</vt:lpstr>
      <vt:lpstr>Signaling a řízení depa</vt:lpstr>
      <vt:lpstr>Elektro-hydraulický přestavník TSH 100</vt:lpstr>
      <vt:lpstr>Elektro-hydraulický přestavník TSH 070</vt:lpstr>
      <vt:lpstr>Mechanický přestavník TSM 070</vt:lpstr>
      <vt:lpstr>Ohřev výhybek</vt:lpstr>
      <vt:lpstr>BATERIOVÁ VYROVNÁVACÍ STANICE (BS)</vt:lpstr>
      <vt:lpstr>Hlavní účel BS – podpora napětí v trakční síti</vt:lpstr>
      <vt:lpstr>FlatLine SW – dálkové monitorování systémů</vt:lpstr>
      <vt:lpstr>Školení</vt:lpstr>
      <vt:lpstr>Technická podpora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Tramway signaling systems and point machines</dc:title>
  <dc:creator>David Válek</dc:creator>
  <cp:lastModifiedBy>David Válek</cp:lastModifiedBy>
  <cp:revision>18</cp:revision>
  <dcterms:modified xsi:type="dcterms:W3CDTF">2022-11-30T11:55:41Z</dcterms:modified>
</cp:coreProperties>
</file>